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3"/>
  </p:sldMasterIdLst>
  <p:notesMasterIdLst>
    <p:notesMasterId r:id="rId10"/>
  </p:notesMasterIdLst>
  <p:handoutMasterIdLst>
    <p:handoutMasterId r:id="rId11"/>
  </p:handoutMasterIdLst>
  <p:sldIdLst>
    <p:sldId id="257" r:id="rId4"/>
    <p:sldId id="259" r:id="rId5"/>
    <p:sldId id="260" r:id="rId6"/>
    <p:sldId id="264" r:id="rId7"/>
    <p:sldId id="261" r:id="rId8"/>
    <p:sldId id="262" r:id="rId9"/>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9144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9144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9144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9144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2"/>
  </p:normalViewPr>
  <p:slideViewPr>
    <p:cSldViewPr>
      <p:cViewPr>
        <p:scale>
          <a:sx n="100" d="100"/>
          <a:sy n="100" d="100"/>
        </p:scale>
        <p:origin x="1158" y="792"/>
      </p:cViewPr>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4B2B75F8-2111-A54E-ADF6-4610A508944F}" type="datetime1">
              <a:rPr lang="en-US" altLang="en-US"/>
              <a:pPr>
                <a:defRPr/>
              </a:pPr>
              <a:t>1/30/2018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39B6E136-4B7A-AB4F-AD99-B8BEADDEA6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mn-cs"/>
              </a:defRPr>
            </a:lvl1pPr>
          </a:lstStyle>
          <a:p>
            <a:pPr>
              <a:defRPr/>
            </a:pPr>
            <a:fld id="{0164AB7C-E831-A947-9B17-419A73C58F2C}" type="datetime1">
              <a:rPr lang="en-US" altLang="en-US"/>
              <a:pPr>
                <a:defRPr/>
              </a:pPr>
              <a:t>1/30/2018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mn-cs"/>
              </a:defRPr>
            </a:lvl1pPr>
          </a:lstStyle>
          <a:p>
            <a:pPr>
              <a:defRPr/>
            </a:pPr>
            <a:fld id="{EC263979-D539-734D-9905-9C418264EC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1950"/>
            <a:ext cx="1957355" cy="1273696"/>
          </a:xfrm>
          <a:prstGeom prst="rect">
            <a:avLst/>
          </a:prstGeom>
        </p:spPr>
      </p:pic>
      <p:sp>
        <p:nvSpPr>
          <p:cNvPr id="6" name="Text Placeholder 2"/>
          <p:cNvSpPr>
            <a:spLocks noGrp="1"/>
          </p:cNvSpPr>
          <p:nvPr>
            <p:ph type="body" sz="quarter" idx="10"/>
          </p:nvPr>
        </p:nvSpPr>
        <p:spPr>
          <a:xfrm>
            <a:off x="2215579" y="596684"/>
            <a:ext cx="6892926" cy="861633"/>
          </a:xfrm>
        </p:spPr>
        <p:txBody>
          <a:bodyPr anchor="b"/>
          <a:lstStyle/>
          <a:p>
            <a:pPr marL="0" lvl="0" indent="0">
              <a:spcBef>
                <a:spcPct val="0"/>
              </a:spcBef>
              <a:spcAft>
                <a:spcPts val="400"/>
              </a:spcAft>
            </a:pPr>
            <a:r>
              <a:rPr lang="en-US" altLang="en-US" sz="1000">
                <a:latin typeface="Arial" charset="0"/>
                <a:cs typeface="Arial" charset="0"/>
              </a:rPr>
              <a:t>Edit Master text styles</a:t>
            </a:r>
          </a:p>
          <a:p>
            <a:pPr marL="0" lvl="1" indent="0">
              <a:spcBef>
                <a:spcPct val="0"/>
              </a:spcBef>
              <a:spcAft>
                <a:spcPts val="400"/>
              </a:spcAft>
            </a:pPr>
            <a:r>
              <a:rPr lang="en-US" altLang="en-US" sz="1000">
                <a:latin typeface="Arial" charset="0"/>
                <a:cs typeface="Arial" charset="0"/>
              </a:rPr>
              <a:t>Second level</a:t>
            </a:r>
          </a:p>
        </p:txBody>
      </p:sp>
    </p:spTree>
    <p:extLst>
      <p:ext uri="{BB962C8B-B14F-4D97-AF65-F5344CB8AC3E}">
        <p14:creationId xmlns:p14="http://schemas.microsoft.com/office/powerpoint/2010/main" val="54979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idx="10"/>
          </p:nvPr>
        </p:nvSpPr>
        <p:spPr>
          <a:xfrm>
            <a:off x="468313" y="1131888"/>
            <a:ext cx="8208962" cy="3095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84559"/>
            <a:ext cx="9144000" cy="390128"/>
          </a:xfrm>
          <a:prstGeom prst="rect">
            <a:avLst/>
          </a:prstGeom>
        </p:spPr>
      </p:pic>
    </p:spTree>
    <p:extLst>
      <p:ext uri="{BB962C8B-B14F-4D97-AF65-F5344CB8AC3E}">
        <p14:creationId xmlns:p14="http://schemas.microsoft.com/office/powerpoint/2010/main" val="15271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68313" y="36195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Text Placeholder 5"/>
          <p:cNvSpPr>
            <a:spLocks noGrp="1"/>
          </p:cNvSpPr>
          <p:nvPr>
            <p:ph type="body" idx="1"/>
          </p:nvPr>
        </p:nvSpPr>
        <p:spPr bwMode="auto">
          <a:xfrm>
            <a:off x="476250" y="1131888"/>
            <a:ext cx="82010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65" r:id="rId1"/>
    <p:sldLayoutId id="2147484061" r:id="rId2"/>
  </p:sldLayoutIdLst>
  <p:hf hdr="0" ftr="0" dt="0"/>
  <p:txStyles>
    <p:title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ts val="1200"/>
        </a:spcBef>
        <a:spcAft>
          <a:spcPct val="0"/>
        </a:spcAft>
        <a:buFont typeface="Arial"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1200"/>
        </a:spcBef>
        <a:spcAft>
          <a:spcPct val="0"/>
        </a:spcAft>
        <a:buFont typeface="Arial" charset="0"/>
        <a:buChar char="•"/>
        <a:defRPr sz="1600" kern="1200">
          <a:solidFill>
            <a:schemeClr val="tx1"/>
          </a:solidFill>
          <a:latin typeface="+mn-lt"/>
          <a:ea typeface="ＭＳ Ｐゴシック" charset="-128"/>
          <a:cs typeface="ＭＳ Ｐゴシック" charset="0"/>
        </a:defRPr>
      </a:lvl2pPr>
      <a:lvl3pPr marL="539750" indent="-269875" algn="l" rtl="0" eaLnBrk="1" fontAlgn="base" hangingPunct="1">
        <a:spcBef>
          <a:spcPts val="9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4pPr>
      <a:lvl5pPr marL="1079500" indent="-269875" algn="l" rtl="0" eaLnBrk="1" fontAlgn="base" hangingPunct="1">
        <a:spcBef>
          <a:spcPts val="600"/>
        </a:spcBef>
        <a:spcAft>
          <a:spcPct val="0"/>
        </a:spcAft>
        <a:buFont typeface="Wingdings"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s.unsw.edu.au/policy/documents/datastandard.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tservicecentre@unsw.edu.a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8241E0-D0DB-41DF-9CC5-97CDAA1E8486}"/>
              </a:ext>
            </a:extLst>
          </p:cNvPr>
          <p:cNvSpPr/>
          <p:nvPr/>
        </p:nvSpPr>
        <p:spPr>
          <a:xfrm>
            <a:off x="1" y="-1"/>
            <a:ext cx="6516216" cy="4803999"/>
          </a:xfrm>
          <a:prstGeom prst="rect">
            <a:avLst/>
          </a:prstGeom>
          <a:solidFill>
            <a:srgbClr val="172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2EC50A3F-BAB0-4F8B-9E08-685443844DCE}"/>
              </a:ext>
            </a:extLst>
          </p:cNvPr>
          <p:cNvPicPr>
            <a:picLocks noChangeAspect="1"/>
          </p:cNvPicPr>
          <p:nvPr/>
        </p:nvPicPr>
        <p:blipFill>
          <a:blip r:embed="rId2"/>
          <a:stretch>
            <a:fillRect/>
          </a:stretch>
        </p:blipFill>
        <p:spPr>
          <a:xfrm>
            <a:off x="6516217" y="-1"/>
            <a:ext cx="2121408" cy="4803999"/>
          </a:xfrm>
          <a:prstGeom prst="rect">
            <a:avLst/>
          </a:prstGeom>
        </p:spPr>
      </p:pic>
      <p:sp>
        <p:nvSpPr>
          <p:cNvPr id="14" name="Rectangle 13">
            <a:extLst>
              <a:ext uri="{FF2B5EF4-FFF2-40B4-BE49-F238E27FC236}">
                <a16:creationId xmlns:a16="http://schemas.microsoft.com/office/drawing/2014/main" id="{603C004C-492E-47F9-8212-DB19D9D4CFE6}"/>
              </a:ext>
            </a:extLst>
          </p:cNvPr>
          <p:cNvSpPr/>
          <p:nvPr/>
        </p:nvSpPr>
        <p:spPr>
          <a:xfrm>
            <a:off x="251520" y="195486"/>
            <a:ext cx="5828390" cy="861774"/>
          </a:xfrm>
          <a:prstGeom prst="rect">
            <a:avLst/>
          </a:prstGeom>
        </p:spPr>
        <p:txBody>
          <a:bodyPr wrap="none">
            <a:spAutoFit/>
          </a:bodyPr>
          <a:lstStyle/>
          <a:p>
            <a:r>
              <a:rPr lang="en-US" sz="5000" b="1" dirty="0">
                <a:solidFill>
                  <a:schemeClr val="bg1"/>
                </a:solidFill>
                <a:latin typeface="Calibri Light" panose="020F0302020204030204" pitchFamily="34" charset="0"/>
              </a:rPr>
              <a:t>Welcome to myAccess</a:t>
            </a:r>
            <a:endParaRPr lang="en-AU" sz="5000" dirty="0">
              <a:latin typeface="Calibri Light" panose="020F0302020204030204" pitchFamily="34" charset="0"/>
            </a:endParaRPr>
          </a:p>
        </p:txBody>
      </p:sp>
      <p:pic>
        <p:nvPicPr>
          <p:cNvPr id="18" name="Picture 17">
            <a:extLst>
              <a:ext uri="{FF2B5EF4-FFF2-40B4-BE49-F238E27FC236}">
                <a16:creationId xmlns:a16="http://schemas.microsoft.com/office/drawing/2014/main" id="{929146F2-A85E-4E34-8CC0-9945A3221023}"/>
              </a:ext>
            </a:extLst>
          </p:cNvPr>
          <p:cNvPicPr>
            <a:picLocks noChangeAspect="1"/>
          </p:cNvPicPr>
          <p:nvPr/>
        </p:nvPicPr>
        <p:blipFill>
          <a:blip r:embed="rId3"/>
          <a:stretch>
            <a:fillRect/>
          </a:stretch>
        </p:blipFill>
        <p:spPr>
          <a:xfrm>
            <a:off x="0" y="1252747"/>
            <a:ext cx="9144000" cy="25944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8241E0-D0DB-41DF-9CC5-97CDAA1E8486}"/>
              </a:ext>
            </a:extLst>
          </p:cNvPr>
          <p:cNvSpPr/>
          <p:nvPr/>
        </p:nvSpPr>
        <p:spPr>
          <a:xfrm>
            <a:off x="1" y="-1"/>
            <a:ext cx="6516216" cy="4803999"/>
          </a:xfrm>
          <a:prstGeom prst="rect">
            <a:avLst/>
          </a:prstGeom>
          <a:solidFill>
            <a:srgbClr val="172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2EC50A3F-BAB0-4F8B-9E08-685443844DCE}"/>
              </a:ext>
            </a:extLst>
          </p:cNvPr>
          <p:cNvPicPr>
            <a:picLocks noChangeAspect="1"/>
          </p:cNvPicPr>
          <p:nvPr/>
        </p:nvPicPr>
        <p:blipFill>
          <a:blip r:embed="rId2"/>
          <a:stretch>
            <a:fillRect/>
          </a:stretch>
        </p:blipFill>
        <p:spPr>
          <a:xfrm>
            <a:off x="6516217" y="-1"/>
            <a:ext cx="2121408" cy="4803999"/>
          </a:xfrm>
          <a:prstGeom prst="rect">
            <a:avLst/>
          </a:prstGeom>
        </p:spPr>
      </p:pic>
      <p:sp>
        <p:nvSpPr>
          <p:cNvPr id="14" name="Rectangle 13">
            <a:extLst>
              <a:ext uri="{FF2B5EF4-FFF2-40B4-BE49-F238E27FC236}">
                <a16:creationId xmlns:a16="http://schemas.microsoft.com/office/drawing/2014/main" id="{603C004C-492E-47F9-8212-DB19D9D4CFE6}"/>
              </a:ext>
            </a:extLst>
          </p:cNvPr>
          <p:cNvSpPr/>
          <p:nvPr/>
        </p:nvSpPr>
        <p:spPr>
          <a:xfrm>
            <a:off x="251135" y="300136"/>
            <a:ext cx="5053563" cy="584775"/>
          </a:xfrm>
          <a:prstGeom prst="rect">
            <a:avLst/>
          </a:prstGeom>
        </p:spPr>
        <p:txBody>
          <a:bodyPr wrap="none">
            <a:spAutoFit/>
          </a:bodyPr>
          <a:lstStyle/>
          <a:p>
            <a:r>
              <a:rPr lang="en-US" sz="3200" b="1" dirty="0">
                <a:solidFill>
                  <a:schemeClr val="bg1"/>
                </a:solidFill>
                <a:latin typeface="Calibri" panose="020F0502020204030204" pitchFamily="34" charset="0"/>
              </a:rPr>
              <a:t>An introduction to myAccess</a:t>
            </a:r>
            <a:endParaRPr lang="en-AU" sz="3200" dirty="0">
              <a:latin typeface="Calibri" panose="020F0502020204030204" pitchFamily="34" charset="0"/>
            </a:endParaRPr>
          </a:p>
        </p:txBody>
      </p:sp>
      <p:pic>
        <p:nvPicPr>
          <p:cNvPr id="6" name="Picture 5" descr="A screen shot of a smart phone&#10;&#10;Description generated with very high confidence">
            <a:extLst>
              <a:ext uri="{FF2B5EF4-FFF2-40B4-BE49-F238E27FC236}">
                <a16:creationId xmlns:a16="http://schemas.microsoft.com/office/drawing/2014/main" id="{0E8E4DD8-88C1-4B00-8306-CEE9FB2CC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698" y="889450"/>
            <a:ext cx="3714093" cy="2514212"/>
          </a:xfrm>
          <a:prstGeom prst="rect">
            <a:avLst/>
          </a:prstGeom>
        </p:spPr>
      </p:pic>
      <p:sp>
        <p:nvSpPr>
          <p:cNvPr id="3" name="Rectangle 2">
            <a:extLst>
              <a:ext uri="{FF2B5EF4-FFF2-40B4-BE49-F238E27FC236}">
                <a16:creationId xmlns:a16="http://schemas.microsoft.com/office/drawing/2014/main" id="{0181160B-8A05-42D9-AEA2-30403828803A}"/>
              </a:ext>
            </a:extLst>
          </p:cNvPr>
          <p:cNvSpPr/>
          <p:nvPr/>
        </p:nvSpPr>
        <p:spPr>
          <a:xfrm>
            <a:off x="351532" y="1464670"/>
            <a:ext cx="4873226" cy="1938992"/>
          </a:xfrm>
          <a:prstGeom prst="rect">
            <a:avLst/>
          </a:prstGeom>
        </p:spPr>
        <p:txBody>
          <a:bodyPr wrap="square">
            <a:spAutoFit/>
          </a:bodyPr>
          <a:lstStyle/>
          <a:p>
            <a:pPr marL="0" indent="0">
              <a:buNone/>
            </a:pPr>
            <a:r>
              <a:rPr lang="en-US" i="1" dirty="0">
                <a:solidFill>
                  <a:srgbClr val="FFC000"/>
                </a:solidFill>
                <a:latin typeface="Calibri Light" panose="020F0302020204030204" pitchFamily="34" charset="0"/>
              </a:rPr>
              <a:t>[INSERT APPLICATION NAME]  </a:t>
            </a:r>
            <a:r>
              <a:rPr lang="en-US" i="1" dirty="0">
                <a:solidFill>
                  <a:schemeClr val="bg1"/>
                </a:solidFill>
                <a:latin typeface="Calibri Light" panose="020F0302020204030204" pitchFamily="34" charset="0"/>
              </a:rPr>
              <a:t>is now available on myAccess. That means you can access </a:t>
            </a:r>
            <a:r>
              <a:rPr lang="en-US" i="1" dirty="0">
                <a:solidFill>
                  <a:srgbClr val="FFC000"/>
                </a:solidFill>
                <a:latin typeface="Calibri Light" panose="020F0302020204030204" pitchFamily="34" charset="0"/>
              </a:rPr>
              <a:t>[INSERT APPLICATION NAME]  </a:t>
            </a:r>
            <a:r>
              <a:rPr lang="en-US" dirty="0">
                <a:solidFill>
                  <a:schemeClr val="bg1"/>
                </a:solidFill>
                <a:latin typeface="Calibri Light" panose="020F0302020204030204" pitchFamily="34" charset="0"/>
              </a:rPr>
              <a:t>anywhere you have internet access using your own device. </a:t>
            </a:r>
          </a:p>
        </p:txBody>
      </p:sp>
    </p:spTree>
    <p:extLst>
      <p:ext uri="{BB962C8B-B14F-4D97-AF65-F5344CB8AC3E}">
        <p14:creationId xmlns:p14="http://schemas.microsoft.com/office/powerpoint/2010/main" val="252382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6C994-793F-4EA5-8BF8-5D6E4AD195BE}"/>
              </a:ext>
            </a:extLst>
          </p:cNvPr>
          <p:cNvSpPr/>
          <p:nvPr/>
        </p:nvSpPr>
        <p:spPr>
          <a:xfrm>
            <a:off x="0" y="0"/>
            <a:ext cx="9144000" cy="4803998"/>
          </a:xfrm>
          <a:prstGeom prst="rect">
            <a:avLst/>
          </a:prstGeom>
          <a:solidFill>
            <a:srgbClr val="172949"/>
          </a:solidFill>
          <a:ln>
            <a:solidFill>
              <a:srgbClr val="0E1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2" name="Title 1">
            <a:extLst>
              <a:ext uri="{FF2B5EF4-FFF2-40B4-BE49-F238E27FC236}">
                <a16:creationId xmlns:a16="http://schemas.microsoft.com/office/drawing/2014/main" id="{E23993BE-51C1-45D2-8EAD-2E892D4A3A94}"/>
              </a:ext>
            </a:extLst>
          </p:cNvPr>
          <p:cNvSpPr>
            <a:spLocks noGrp="1"/>
          </p:cNvSpPr>
          <p:nvPr>
            <p:ph type="title"/>
          </p:nvPr>
        </p:nvSpPr>
        <p:spPr>
          <a:xfrm>
            <a:off x="325059" y="228809"/>
            <a:ext cx="8229600" cy="492443"/>
          </a:xfrm>
        </p:spPr>
        <p:txBody>
          <a:bodyPr/>
          <a:lstStyle/>
          <a:p>
            <a:r>
              <a:rPr lang="en-AU" sz="3200" dirty="0">
                <a:solidFill>
                  <a:schemeClr val="bg1"/>
                </a:solidFill>
                <a:latin typeface="Calibri" panose="020F0502020204030204" pitchFamily="34" charset="0"/>
              </a:rPr>
              <a:t>Getting started with myAccess</a:t>
            </a:r>
          </a:p>
        </p:txBody>
      </p:sp>
      <p:grpSp>
        <p:nvGrpSpPr>
          <p:cNvPr id="10" name="Group 9">
            <a:extLst>
              <a:ext uri="{FF2B5EF4-FFF2-40B4-BE49-F238E27FC236}">
                <a16:creationId xmlns:a16="http://schemas.microsoft.com/office/drawing/2014/main" id="{73AD4707-56AA-44EF-90D5-17325B3240BB}"/>
              </a:ext>
            </a:extLst>
          </p:cNvPr>
          <p:cNvGrpSpPr/>
          <p:nvPr/>
        </p:nvGrpSpPr>
        <p:grpSpPr>
          <a:xfrm>
            <a:off x="5861023" y="1871514"/>
            <a:ext cx="3410677" cy="2863674"/>
            <a:chOff x="3060910" y="4047543"/>
            <a:chExt cx="2608645" cy="1737929"/>
          </a:xfrm>
        </p:grpSpPr>
        <p:sp>
          <p:nvSpPr>
            <p:cNvPr id="11" name="Title 1">
              <a:extLst>
                <a:ext uri="{FF2B5EF4-FFF2-40B4-BE49-F238E27FC236}">
                  <a16:creationId xmlns:a16="http://schemas.microsoft.com/office/drawing/2014/main" id="{8A8F62FB-D4D6-426B-9DB3-B955339E32ED}"/>
                </a:ext>
              </a:extLst>
            </p:cNvPr>
            <p:cNvSpPr txBox="1">
              <a:spLocks/>
            </p:cNvSpPr>
            <p:nvPr/>
          </p:nvSpPr>
          <p:spPr>
            <a:xfrm>
              <a:off x="3118130" y="4047543"/>
              <a:ext cx="2551425" cy="7930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fontAlgn="b"/>
              <a:r>
                <a:rPr lang="en-US" sz="3300" b="1" dirty="0">
                  <a:solidFill>
                    <a:schemeClr val="bg1"/>
                  </a:solidFill>
                  <a:latin typeface="Calibri Light" panose="020F0302020204030204" pitchFamily="34" charset="0"/>
                </a:rPr>
                <a:t>Step One</a:t>
              </a:r>
              <a:endParaRPr lang="en-US" sz="1400" b="1" dirty="0">
                <a:solidFill>
                  <a:schemeClr val="bg1"/>
                </a:solidFill>
                <a:latin typeface="Calibri Light" panose="020F0302020204030204" pitchFamily="34" charset="0"/>
              </a:endParaRPr>
            </a:p>
          </p:txBody>
        </p:sp>
        <p:sp>
          <p:nvSpPr>
            <p:cNvPr id="12" name="Title 1">
              <a:extLst>
                <a:ext uri="{FF2B5EF4-FFF2-40B4-BE49-F238E27FC236}">
                  <a16:creationId xmlns:a16="http://schemas.microsoft.com/office/drawing/2014/main" id="{D33FE95C-B2EB-4598-B58F-4EE1E7C51D09}"/>
                </a:ext>
              </a:extLst>
            </p:cNvPr>
            <p:cNvSpPr txBox="1">
              <a:spLocks/>
            </p:cNvSpPr>
            <p:nvPr/>
          </p:nvSpPr>
          <p:spPr>
            <a:xfrm>
              <a:off x="3060910" y="4600382"/>
              <a:ext cx="2575115" cy="1185090"/>
            </a:xfrm>
            <a:prstGeom prst="rect">
              <a:avLst/>
            </a:prstGeom>
          </p:spPr>
          <p:txBody>
            <a:bodyPr vert="horz" lIns="91440" tIns="45720" rIns="91440" bIns="45720" rtlCol="0" anchor="t">
              <a:normAutofit fontScale="900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r>
                <a:rPr lang="en-AU" sz="1800" dirty="0">
                  <a:solidFill>
                    <a:schemeClr val="bg1"/>
                  </a:solidFill>
                  <a:latin typeface="Calibri Light" panose="020F0302020204030204" pitchFamily="34" charset="0"/>
                </a:rPr>
                <a:t>PC &amp; MAC users when you logon to myAccess for the first time you will be prompted to install a Citrix Receiver.</a:t>
              </a:r>
            </a:p>
            <a:p>
              <a:pPr marL="285750" indent="-285750">
                <a:buFont typeface="Arial" panose="020B0604020202020204" pitchFamily="34" charset="0"/>
                <a:buChar char="•"/>
              </a:pPr>
              <a:endParaRPr lang="en-AU" sz="1800" dirty="0">
                <a:solidFill>
                  <a:schemeClr val="bg1"/>
                </a:solidFill>
                <a:latin typeface="Calibri Light" panose="020F0302020204030204" pitchFamily="34" charset="0"/>
              </a:endParaRPr>
            </a:p>
            <a:p>
              <a:r>
                <a:rPr lang="en-AU" sz="1800" dirty="0">
                  <a:solidFill>
                    <a:schemeClr val="bg1"/>
                  </a:solidFill>
                  <a:latin typeface="Calibri Light" panose="020F0302020204030204" pitchFamily="34" charset="0"/>
                </a:rPr>
                <a:t>Android &amp; iOS users you can download  the receiver from the App or Play stores.</a:t>
              </a:r>
            </a:p>
            <a:p>
              <a:pPr fontAlgn="b"/>
              <a:endParaRPr lang="en-US" sz="12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solidFill>
                  <a:srgbClr val="000000"/>
                </a:solidFill>
                <a:latin typeface="Arial"/>
              </a:endParaRPr>
            </a:p>
          </p:txBody>
        </p:sp>
      </p:grpSp>
      <p:grpSp>
        <p:nvGrpSpPr>
          <p:cNvPr id="23" name="Group 22">
            <a:extLst>
              <a:ext uri="{FF2B5EF4-FFF2-40B4-BE49-F238E27FC236}">
                <a16:creationId xmlns:a16="http://schemas.microsoft.com/office/drawing/2014/main" id="{86A903D8-2E46-49F9-8A50-9F0DC8D3E436}"/>
              </a:ext>
            </a:extLst>
          </p:cNvPr>
          <p:cNvGrpSpPr/>
          <p:nvPr/>
        </p:nvGrpSpPr>
        <p:grpSpPr>
          <a:xfrm>
            <a:off x="278099" y="532763"/>
            <a:ext cx="2368259" cy="1193766"/>
            <a:chOff x="88821" y="2062110"/>
            <a:chExt cx="3540369" cy="1971908"/>
          </a:xfrm>
        </p:grpSpPr>
        <p:grpSp>
          <p:nvGrpSpPr>
            <p:cNvPr id="24" name="Group 23">
              <a:extLst>
                <a:ext uri="{FF2B5EF4-FFF2-40B4-BE49-F238E27FC236}">
                  <a16:creationId xmlns:a16="http://schemas.microsoft.com/office/drawing/2014/main" id="{81DDA6ED-1A97-4B1B-B06C-82CBBEDE386A}"/>
                </a:ext>
              </a:extLst>
            </p:cNvPr>
            <p:cNvGrpSpPr/>
            <p:nvPr/>
          </p:nvGrpSpPr>
          <p:grpSpPr>
            <a:xfrm>
              <a:off x="88821" y="2062110"/>
              <a:ext cx="3540369" cy="1971908"/>
              <a:chOff x="1066800" y="2693267"/>
              <a:chExt cx="6781800" cy="3777314"/>
            </a:xfrm>
          </p:grpSpPr>
          <p:sp>
            <p:nvSpPr>
              <p:cNvPr id="26" name="Ellipse 98">
                <a:extLst>
                  <a:ext uri="{FF2B5EF4-FFF2-40B4-BE49-F238E27FC236}">
                    <a16:creationId xmlns:a16="http://schemas.microsoft.com/office/drawing/2014/main" id="{A3F98242-E312-49B8-BA61-CDF2B540F28F}"/>
                  </a:ext>
                </a:extLst>
              </p:cNvPr>
              <p:cNvSpPr/>
              <p:nvPr/>
            </p:nvSpPr>
            <p:spPr bwMode="auto">
              <a:xfrm>
                <a:off x="1066800" y="4572000"/>
                <a:ext cx="6781800" cy="1447800"/>
              </a:xfrm>
              <a:prstGeom prst="ellipse">
                <a:avLst/>
              </a:prstGeom>
              <a:gradFill flip="none" rotWithShape="1">
                <a:gsLst>
                  <a:gs pos="100000">
                    <a:srgbClr val="FFFFFF">
                      <a:alpha val="0"/>
                    </a:srgbClr>
                  </a:gs>
                  <a:gs pos="0">
                    <a:schemeClr val="tx1">
                      <a:lumMod val="50000"/>
                      <a:lumOff val="5000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a:solidFill>
                    <a:srgbClr val="FFFFFF"/>
                  </a:solidFill>
                  <a:latin typeface="Calibri" charset="0"/>
                </a:endParaRPr>
              </a:p>
            </p:txBody>
          </p:sp>
          <p:grpSp>
            <p:nvGrpSpPr>
              <p:cNvPr id="27" name="Group 26">
                <a:extLst>
                  <a:ext uri="{FF2B5EF4-FFF2-40B4-BE49-F238E27FC236}">
                    <a16:creationId xmlns:a16="http://schemas.microsoft.com/office/drawing/2014/main" id="{37CB4662-C9BA-40AB-A114-359F2C3BEA55}"/>
                  </a:ext>
                </a:extLst>
              </p:cNvPr>
              <p:cNvGrpSpPr/>
              <p:nvPr/>
            </p:nvGrpSpPr>
            <p:grpSpPr>
              <a:xfrm rot="120000">
                <a:off x="2045651" y="2693267"/>
                <a:ext cx="4800600" cy="3777314"/>
                <a:chOff x="2286000" y="1785286"/>
                <a:chExt cx="4800600" cy="3777314"/>
              </a:xfrm>
            </p:grpSpPr>
            <p:sp>
              <p:nvSpPr>
                <p:cNvPr id="28" name="Oval 27">
                  <a:extLst>
                    <a:ext uri="{FF2B5EF4-FFF2-40B4-BE49-F238E27FC236}">
                      <a16:creationId xmlns:a16="http://schemas.microsoft.com/office/drawing/2014/main" id="{FE71E594-CC71-4DFE-9CD5-6567A161CB0B}"/>
                    </a:ext>
                  </a:extLst>
                </p:cNvPr>
                <p:cNvSpPr/>
                <p:nvPr/>
              </p:nvSpPr>
              <p:spPr>
                <a:xfrm>
                  <a:off x="2286000" y="1785286"/>
                  <a:ext cx="4800600" cy="3777314"/>
                </a:xfrm>
                <a:prstGeom prst="ellipse">
                  <a:avLst/>
                </a:prstGeom>
                <a:effectLst>
                  <a:outerShdw blurRad="50800" dist="38100" dir="5400000" algn="t" rotWithShape="0">
                    <a:prstClr val="black">
                      <a:alpha val="40000"/>
                    </a:prstClr>
                  </a:outerShdw>
                </a:effectLst>
                <a:scene3d>
                  <a:camera prst="isometricOffAxis1Top"/>
                  <a:lightRig rig="threePt" dir="t"/>
                </a:scene3d>
                <a:sp3d>
                  <a:bevelT w="19050" h="1968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D020AD7-3B3B-43C5-9845-BEB72B3C82A6}"/>
                    </a:ext>
                  </a:extLst>
                </p:cNvPr>
                <p:cNvSpPr/>
                <p:nvPr/>
              </p:nvSpPr>
              <p:spPr>
                <a:xfrm>
                  <a:off x="2733793" y="1980024"/>
                  <a:ext cx="3776870" cy="2971801"/>
                </a:xfrm>
                <a:prstGeom prst="ellipse">
                  <a:avLst/>
                </a:prstGeom>
                <a:effectLst>
                  <a:outerShdw blurRad="63500" sx="102000" sy="102000" algn="ctr" rotWithShape="0">
                    <a:prstClr val="black">
                      <a:alpha val="40000"/>
                    </a:prstClr>
                  </a:outerShdw>
                </a:effectLst>
                <a:scene3d>
                  <a:camera prst="isometricOffAxis1Top"/>
                  <a:lightRig rig="threePt" dir="t"/>
                </a:scene3d>
                <a:sp3d>
                  <a:bevelT w="1905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5" name="Left Arrow 37">
              <a:extLst>
                <a:ext uri="{FF2B5EF4-FFF2-40B4-BE49-F238E27FC236}">
                  <a16:creationId xmlns:a16="http://schemas.microsoft.com/office/drawing/2014/main" id="{F599EF9F-E509-4C22-A1E5-C1A0EC5F049E}"/>
                </a:ext>
              </a:extLst>
            </p:cNvPr>
            <p:cNvSpPr/>
            <p:nvPr/>
          </p:nvSpPr>
          <p:spPr>
            <a:xfrm>
              <a:off x="1072167" y="2397981"/>
              <a:ext cx="1460476" cy="1073391"/>
            </a:xfrm>
            <a:prstGeom prst="leftArrow">
              <a:avLst/>
            </a:prstGeom>
            <a:solidFill>
              <a:schemeClr val="bg1">
                <a:alpha val="46000"/>
              </a:schemeClr>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A1FCA150-F7F4-4F62-8E84-7FC2B27ACD6E}"/>
              </a:ext>
            </a:extLst>
          </p:cNvPr>
          <p:cNvGrpSpPr/>
          <p:nvPr/>
        </p:nvGrpSpPr>
        <p:grpSpPr>
          <a:xfrm>
            <a:off x="3223274" y="926314"/>
            <a:ext cx="2368259" cy="1193766"/>
            <a:chOff x="88821" y="2062110"/>
            <a:chExt cx="3540369" cy="1971908"/>
          </a:xfrm>
        </p:grpSpPr>
        <p:grpSp>
          <p:nvGrpSpPr>
            <p:cNvPr id="31" name="Group 30">
              <a:extLst>
                <a:ext uri="{FF2B5EF4-FFF2-40B4-BE49-F238E27FC236}">
                  <a16:creationId xmlns:a16="http://schemas.microsoft.com/office/drawing/2014/main" id="{6256ED1B-ACBF-4E61-9184-A803C883DCB7}"/>
                </a:ext>
              </a:extLst>
            </p:cNvPr>
            <p:cNvGrpSpPr/>
            <p:nvPr/>
          </p:nvGrpSpPr>
          <p:grpSpPr>
            <a:xfrm>
              <a:off x="88821" y="2062110"/>
              <a:ext cx="3540369" cy="1971908"/>
              <a:chOff x="1066800" y="2693267"/>
              <a:chExt cx="6781800" cy="3777314"/>
            </a:xfrm>
          </p:grpSpPr>
          <p:sp>
            <p:nvSpPr>
              <p:cNvPr id="33" name="Ellipse 98">
                <a:extLst>
                  <a:ext uri="{FF2B5EF4-FFF2-40B4-BE49-F238E27FC236}">
                    <a16:creationId xmlns:a16="http://schemas.microsoft.com/office/drawing/2014/main" id="{1BC3F1BB-6538-4F0B-A7B5-68BC1BDF535D}"/>
                  </a:ext>
                </a:extLst>
              </p:cNvPr>
              <p:cNvSpPr/>
              <p:nvPr/>
            </p:nvSpPr>
            <p:spPr bwMode="auto">
              <a:xfrm>
                <a:off x="1066800" y="4572000"/>
                <a:ext cx="6781800" cy="1447800"/>
              </a:xfrm>
              <a:prstGeom prst="ellipse">
                <a:avLst/>
              </a:prstGeom>
              <a:gradFill flip="none" rotWithShape="1">
                <a:gsLst>
                  <a:gs pos="100000">
                    <a:srgbClr val="FFFFFF">
                      <a:alpha val="0"/>
                    </a:srgbClr>
                  </a:gs>
                  <a:gs pos="0">
                    <a:schemeClr val="tx1">
                      <a:lumMod val="50000"/>
                      <a:lumOff val="5000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a:solidFill>
                    <a:srgbClr val="FFFFFF"/>
                  </a:solidFill>
                  <a:latin typeface="Calibri" charset="0"/>
                </a:endParaRPr>
              </a:p>
            </p:txBody>
          </p:sp>
          <p:grpSp>
            <p:nvGrpSpPr>
              <p:cNvPr id="34" name="Group 33">
                <a:extLst>
                  <a:ext uri="{FF2B5EF4-FFF2-40B4-BE49-F238E27FC236}">
                    <a16:creationId xmlns:a16="http://schemas.microsoft.com/office/drawing/2014/main" id="{EFDEFE00-33BA-48F9-9246-ECE7E967AFBB}"/>
                  </a:ext>
                </a:extLst>
              </p:cNvPr>
              <p:cNvGrpSpPr/>
              <p:nvPr/>
            </p:nvGrpSpPr>
            <p:grpSpPr>
              <a:xfrm rot="120000">
                <a:off x="2045651" y="2693267"/>
                <a:ext cx="4800600" cy="3777314"/>
                <a:chOff x="2286000" y="1785286"/>
                <a:chExt cx="4800600" cy="3777314"/>
              </a:xfrm>
            </p:grpSpPr>
            <p:sp>
              <p:nvSpPr>
                <p:cNvPr id="35" name="Oval 34">
                  <a:extLst>
                    <a:ext uri="{FF2B5EF4-FFF2-40B4-BE49-F238E27FC236}">
                      <a16:creationId xmlns:a16="http://schemas.microsoft.com/office/drawing/2014/main" id="{05CE7FE9-5720-4882-AFBC-5A6F210BE5B1}"/>
                    </a:ext>
                  </a:extLst>
                </p:cNvPr>
                <p:cNvSpPr/>
                <p:nvPr/>
              </p:nvSpPr>
              <p:spPr>
                <a:xfrm>
                  <a:off x="2286000" y="1785286"/>
                  <a:ext cx="4800600" cy="3777314"/>
                </a:xfrm>
                <a:prstGeom prst="ellipse">
                  <a:avLst/>
                </a:prstGeom>
                <a:effectLst>
                  <a:outerShdw blurRad="50800" dist="38100" dir="5400000" algn="t" rotWithShape="0">
                    <a:prstClr val="black">
                      <a:alpha val="40000"/>
                    </a:prstClr>
                  </a:outerShdw>
                </a:effectLst>
                <a:scene3d>
                  <a:camera prst="isometricOffAxis1Top"/>
                  <a:lightRig rig="threePt" dir="t"/>
                </a:scene3d>
                <a:sp3d>
                  <a:bevelT w="19050" h="1968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BA9FF0D-C8BD-4FE2-B1AB-B76ECA68EB64}"/>
                    </a:ext>
                  </a:extLst>
                </p:cNvPr>
                <p:cNvSpPr/>
                <p:nvPr/>
              </p:nvSpPr>
              <p:spPr>
                <a:xfrm>
                  <a:off x="2733793" y="1980024"/>
                  <a:ext cx="3776870" cy="2971801"/>
                </a:xfrm>
                <a:prstGeom prst="ellipse">
                  <a:avLst/>
                </a:prstGeom>
                <a:effectLst>
                  <a:outerShdw blurRad="63500" sx="102000" sy="102000" algn="ctr" rotWithShape="0">
                    <a:prstClr val="black">
                      <a:alpha val="40000"/>
                    </a:prstClr>
                  </a:outerShdw>
                </a:effectLst>
                <a:scene3d>
                  <a:camera prst="isometricOffAxis1Top"/>
                  <a:lightRig rig="threePt" dir="t"/>
                </a:scene3d>
                <a:sp3d>
                  <a:bevelT w="1905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2" name="Left Arrow 37">
              <a:extLst>
                <a:ext uri="{FF2B5EF4-FFF2-40B4-BE49-F238E27FC236}">
                  <a16:creationId xmlns:a16="http://schemas.microsoft.com/office/drawing/2014/main" id="{6E452A58-F0A9-40B7-AE94-7EAF1A36CEFA}"/>
                </a:ext>
              </a:extLst>
            </p:cNvPr>
            <p:cNvSpPr/>
            <p:nvPr/>
          </p:nvSpPr>
          <p:spPr>
            <a:xfrm>
              <a:off x="1072167" y="2397981"/>
              <a:ext cx="1460476" cy="1073391"/>
            </a:xfrm>
            <a:prstGeom prst="leftArrow">
              <a:avLst/>
            </a:prstGeom>
            <a:solidFill>
              <a:schemeClr val="bg1">
                <a:alpha val="46000"/>
              </a:schemeClr>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855866AF-3131-4E28-BEB2-F28C909A581A}"/>
              </a:ext>
            </a:extLst>
          </p:cNvPr>
          <p:cNvGrpSpPr/>
          <p:nvPr/>
        </p:nvGrpSpPr>
        <p:grpSpPr>
          <a:xfrm>
            <a:off x="6204834" y="1319865"/>
            <a:ext cx="2368259" cy="1193766"/>
            <a:chOff x="88821" y="2062110"/>
            <a:chExt cx="3540369" cy="1971908"/>
          </a:xfrm>
        </p:grpSpPr>
        <p:grpSp>
          <p:nvGrpSpPr>
            <p:cNvPr id="38" name="Group 37">
              <a:extLst>
                <a:ext uri="{FF2B5EF4-FFF2-40B4-BE49-F238E27FC236}">
                  <a16:creationId xmlns:a16="http://schemas.microsoft.com/office/drawing/2014/main" id="{587296E6-C3AF-44D6-9BA6-9F19708E9F6D}"/>
                </a:ext>
              </a:extLst>
            </p:cNvPr>
            <p:cNvGrpSpPr/>
            <p:nvPr/>
          </p:nvGrpSpPr>
          <p:grpSpPr>
            <a:xfrm>
              <a:off x="88821" y="2062110"/>
              <a:ext cx="3540369" cy="1971908"/>
              <a:chOff x="1066800" y="2693267"/>
              <a:chExt cx="6781800" cy="3777314"/>
            </a:xfrm>
          </p:grpSpPr>
          <p:sp>
            <p:nvSpPr>
              <p:cNvPr id="40" name="Ellipse 98">
                <a:extLst>
                  <a:ext uri="{FF2B5EF4-FFF2-40B4-BE49-F238E27FC236}">
                    <a16:creationId xmlns:a16="http://schemas.microsoft.com/office/drawing/2014/main" id="{2D15C201-44E3-4D47-AE5C-E6ED9516353E}"/>
                  </a:ext>
                </a:extLst>
              </p:cNvPr>
              <p:cNvSpPr/>
              <p:nvPr/>
            </p:nvSpPr>
            <p:spPr bwMode="auto">
              <a:xfrm>
                <a:off x="1066800" y="4572000"/>
                <a:ext cx="6781800" cy="1447800"/>
              </a:xfrm>
              <a:prstGeom prst="ellipse">
                <a:avLst/>
              </a:prstGeom>
              <a:gradFill flip="none" rotWithShape="1">
                <a:gsLst>
                  <a:gs pos="100000">
                    <a:srgbClr val="FFFFFF">
                      <a:alpha val="0"/>
                    </a:srgbClr>
                  </a:gs>
                  <a:gs pos="0">
                    <a:schemeClr val="tx1">
                      <a:lumMod val="50000"/>
                      <a:lumOff val="5000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a:solidFill>
                    <a:srgbClr val="FFFFFF"/>
                  </a:solidFill>
                  <a:latin typeface="Calibri" charset="0"/>
                </a:endParaRPr>
              </a:p>
            </p:txBody>
          </p:sp>
          <p:grpSp>
            <p:nvGrpSpPr>
              <p:cNvPr id="41" name="Group 40">
                <a:extLst>
                  <a:ext uri="{FF2B5EF4-FFF2-40B4-BE49-F238E27FC236}">
                    <a16:creationId xmlns:a16="http://schemas.microsoft.com/office/drawing/2014/main" id="{98502758-D0B2-4054-B71C-82D5B4333A61}"/>
                  </a:ext>
                </a:extLst>
              </p:cNvPr>
              <p:cNvGrpSpPr/>
              <p:nvPr/>
            </p:nvGrpSpPr>
            <p:grpSpPr>
              <a:xfrm rot="120000">
                <a:off x="2045651" y="2693267"/>
                <a:ext cx="4800600" cy="3777314"/>
                <a:chOff x="2286000" y="1785286"/>
                <a:chExt cx="4800600" cy="3777314"/>
              </a:xfrm>
            </p:grpSpPr>
            <p:sp>
              <p:nvSpPr>
                <p:cNvPr id="42" name="Oval 41">
                  <a:extLst>
                    <a:ext uri="{FF2B5EF4-FFF2-40B4-BE49-F238E27FC236}">
                      <a16:creationId xmlns:a16="http://schemas.microsoft.com/office/drawing/2014/main" id="{8439F6C5-E1AF-48EE-B98C-CDCBC56B0312}"/>
                    </a:ext>
                  </a:extLst>
                </p:cNvPr>
                <p:cNvSpPr/>
                <p:nvPr/>
              </p:nvSpPr>
              <p:spPr>
                <a:xfrm>
                  <a:off x="2286000" y="1785286"/>
                  <a:ext cx="4800600" cy="3777314"/>
                </a:xfrm>
                <a:prstGeom prst="ellipse">
                  <a:avLst/>
                </a:prstGeom>
                <a:effectLst>
                  <a:outerShdw blurRad="50800" dist="38100" dir="5400000" algn="t" rotWithShape="0">
                    <a:prstClr val="black">
                      <a:alpha val="40000"/>
                    </a:prstClr>
                  </a:outerShdw>
                </a:effectLst>
                <a:scene3d>
                  <a:camera prst="isometricOffAxis1Top"/>
                  <a:lightRig rig="threePt" dir="t"/>
                </a:scene3d>
                <a:sp3d>
                  <a:bevelT w="19050" h="1968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7F75F14-630A-4F36-B673-05D063D8FDFB}"/>
                    </a:ext>
                  </a:extLst>
                </p:cNvPr>
                <p:cNvSpPr/>
                <p:nvPr/>
              </p:nvSpPr>
              <p:spPr>
                <a:xfrm>
                  <a:off x="2733793" y="1980024"/>
                  <a:ext cx="3776870" cy="2971801"/>
                </a:xfrm>
                <a:prstGeom prst="ellipse">
                  <a:avLst/>
                </a:prstGeom>
                <a:effectLst>
                  <a:outerShdw blurRad="63500" sx="102000" sy="102000" algn="ctr" rotWithShape="0">
                    <a:prstClr val="black">
                      <a:alpha val="40000"/>
                    </a:prstClr>
                  </a:outerShdw>
                </a:effectLst>
                <a:scene3d>
                  <a:camera prst="isometricOffAxis1Top"/>
                  <a:lightRig rig="threePt" dir="t"/>
                </a:scene3d>
                <a:sp3d>
                  <a:bevelT w="1905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9" name="Left Arrow 37">
              <a:extLst>
                <a:ext uri="{FF2B5EF4-FFF2-40B4-BE49-F238E27FC236}">
                  <a16:creationId xmlns:a16="http://schemas.microsoft.com/office/drawing/2014/main" id="{3EA2E42B-A0D7-47BD-B1F6-8F58EDBE27A5}"/>
                </a:ext>
              </a:extLst>
            </p:cNvPr>
            <p:cNvSpPr/>
            <p:nvPr/>
          </p:nvSpPr>
          <p:spPr>
            <a:xfrm>
              <a:off x="1072167" y="2397981"/>
              <a:ext cx="1460476" cy="1073391"/>
            </a:xfrm>
            <a:prstGeom prst="leftArrow">
              <a:avLst/>
            </a:prstGeom>
            <a:solidFill>
              <a:schemeClr val="bg1">
                <a:alpha val="46000"/>
              </a:schemeClr>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D4F3EA9-614C-4DDA-B159-D9840F8E6B4F}"/>
              </a:ext>
            </a:extLst>
          </p:cNvPr>
          <p:cNvGrpSpPr/>
          <p:nvPr/>
        </p:nvGrpSpPr>
        <p:grpSpPr>
          <a:xfrm>
            <a:off x="3218788" y="1588562"/>
            <a:ext cx="2589347" cy="2170406"/>
            <a:chOff x="3257940" y="4191927"/>
            <a:chExt cx="2581495" cy="1583253"/>
          </a:xfrm>
        </p:grpSpPr>
        <p:sp>
          <p:nvSpPr>
            <p:cNvPr id="46" name="Title 1">
              <a:extLst>
                <a:ext uri="{FF2B5EF4-FFF2-40B4-BE49-F238E27FC236}">
                  <a16:creationId xmlns:a16="http://schemas.microsoft.com/office/drawing/2014/main" id="{03A40ACA-7C2B-44BE-B8AB-1F887880B139}"/>
                </a:ext>
              </a:extLst>
            </p:cNvPr>
            <p:cNvSpPr txBox="1">
              <a:spLocks/>
            </p:cNvSpPr>
            <p:nvPr/>
          </p:nvSpPr>
          <p:spPr>
            <a:xfrm>
              <a:off x="3257940" y="4191927"/>
              <a:ext cx="2551425" cy="7930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fontAlgn="b"/>
              <a:r>
                <a:rPr lang="en-US" sz="3300" b="1" dirty="0">
                  <a:solidFill>
                    <a:schemeClr val="bg1"/>
                  </a:solidFill>
                  <a:latin typeface="Calibri Light" panose="020F0302020204030204" pitchFamily="34" charset="0"/>
                </a:rPr>
                <a:t>Step Two </a:t>
              </a:r>
              <a:endParaRPr lang="en-US" sz="1400" b="1" dirty="0">
                <a:solidFill>
                  <a:schemeClr val="bg1"/>
                </a:solidFill>
                <a:latin typeface="Calibri Light" panose="020F0302020204030204" pitchFamily="34" charset="0"/>
              </a:endParaRPr>
            </a:p>
          </p:txBody>
        </p:sp>
        <p:sp>
          <p:nvSpPr>
            <p:cNvPr id="47" name="Title 1">
              <a:extLst>
                <a:ext uri="{FF2B5EF4-FFF2-40B4-BE49-F238E27FC236}">
                  <a16:creationId xmlns:a16="http://schemas.microsoft.com/office/drawing/2014/main" id="{DE5084EB-2386-4108-8972-44D736ADEEDB}"/>
                </a:ext>
              </a:extLst>
            </p:cNvPr>
            <p:cNvSpPr txBox="1">
              <a:spLocks/>
            </p:cNvSpPr>
            <p:nvPr/>
          </p:nvSpPr>
          <p:spPr>
            <a:xfrm>
              <a:off x="3419795" y="4723968"/>
              <a:ext cx="2419640" cy="105121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fontAlgn="b"/>
              <a:r>
                <a:rPr lang="en-US" sz="1800" dirty="0">
                  <a:solidFill>
                    <a:schemeClr val="bg1"/>
                  </a:solidFill>
                  <a:latin typeface="Calibri Light" panose="020F0302020204030204" pitchFamily="34" charset="0"/>
                </a:rPr>
                <a:t>Logon to myaccess.unsw.edu.au and start using your applications! </a:t>
              </a:r>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solidFill>
                  <a:srgbClr val="000000"/>
                </a:solidFill>
                <a:latin typeface="Arial"/>
              </a:endParaRPr>
            </a:p>
          </p:txBody>
        </p:sp>
      </p:grpSp>
      <p:grpSp>
        <p:nvGrpSpPr>
          <p:cNvPr id="48" name="Group 47">
            <a:extLst>
              <a:ext uri="{FF2B5EF4-FFF2-40B4-BE49-F238E27FC236}">
                <a16:creationId xmlns:a16="http://schemas.microsoft.com/office/drawing/2014/main" id="{70207570-6DF3-4A48-B035-A61CB1C2408E}"/>
              </a:ext>
            </a:extLst>
          </p:cNvPr>
          <p:cNvGrpSpPr/>
          <p:nvPr/>
        </p:nvGrpSpPr>
        <p:grpSpPr>
          <a:xfrm>
            <a:off x="20913" y="1051435"/>
            <a:ext cx="3202360" cy="2970703"/>
            <a:chOff x="3108538" y="4071905"/>
            <a:chExt cx="2844027" cy="1575457"/>
          </a:xfrm>
        </p:grpSpPr>
        <p:sp>
          <p:nvSpPr>
            <p:cNvPr id="49" name="Title 1">
              <a:extLst>
                <a:ext uri="{FF2B5EF4-FFF2-40B4-BE49-F238E27FC236}">
                  <a16:creationId xmlns:a16="http://schemas.microsoft.com/office/drawing/2014/main" id="{CA7FC04A-1DB9-4A1B-970F-6468CB97C688}"/>
                </a:ext>
              </a:extLst>
            </p:cNvPr>
            <p:cNvSpPr txBox="1">
              <a:spLocks/>
            </p:cNvSpPr>
            <p:nvPr/>
          </p:nvSpPr>
          <p:spPr>
            <a:xfrm>
              <a:off x="3108538" y="4071905"/>
              <a:ext cx="2551425" cy="7930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fontAlgn="b"/>
              <a:r>
                <a:rPr lang="en-US" sz="3300" b="1" dirty="0">
                  <a:solidFill>
                    <a:schemeClr val="bg1"/>
                  </a:solidFill>
                  <a:latin typeface="Calibri Light" panose="020F0302020204030204" pitchFamily="34" charset="0"/>
                </a:rPr>
                <a:t>Step Three </a:t>
              </a:r>
              <a:endParaRPr lang="en-US" sz="1400" b="1" dirty="0">
                <a:solidFill>
                  <a:schemeClr val="bg1"/>
                </a:solidFill>
                <a:latin typeface="Calibri Light" panose="020F0302020204030204" pitchFamily="34" charset="0"/>
              </a:endParaRPr>
            </a:p>
          </p:txBody>
        </p:sp>
        <p:sp>
          <p:nvSpPr>
            <p:cNvPr id="50" name="Title 1">
              <a:extLst>
                <a:ext uri="{FF2B5EF4-FFF2-40B4-BE49-F238E27FC236}">
                  <a16:creationId xmlns:a16="http://schemas.microsoft.com/office/drawing/2014/main" id="{82CEE7B2-C277-45C2-A528-6D8855AC2C2C}"/>
                </a:ext>
              </a:extLst>
            </p:cNvPr>
            <p:cNvSpPr txBox="1">
              <a:spLocks/>
            </p:cNvSpPr>
            <p:nvPr/>
          </p:nvSpPr>
          <p:spPr>
            <a:xfrm>
              <a:off x="3164442" y="4596150"/>
              <a:ext cx="2788123" cy="1051212"/>
            </a:xfrm>
            <a:prstGeom prst="rect">
              <a:avLst/>
            </a:prstGeom>
          </p:spPr>
          <p:txBody>
            <a:bodyPr vert="horz" lIns="91440" tIns="45720" rIns="91440" bIns="45720" rtlCol="0" anchor="t">
              <a:normAutofit fontScale="900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r>
                <a:rPr lang="en-AU" sz="1800" dirty="0">
                  <a:solidFill>
                    <a:schemeClr val="bg1"/>
                  </a:solidFill>
                  <a:latin typeface="Calibri Light" panose="020F0302020204030204" pitchFamily="34" charset="0"/>
                </a:rPr>
                <a:t>Use myAccess File Manager to transfer your files to your </a:t>
              </a:r>
              <a:r>
                <a:rPr lang="en-AU" sz="1800" b="1" dirty="0">
                  <a:solidFill>
                    <a:schemeClr val="bg1"/>
                  </a:solidFill>
                  <a:latin typeface="Calibri Light" panose="020F0302020204030204" pitchFamily="34" charset="0"/>
                </a:rPr>
                <a:t>H: </a:t>
              </a:r>
              <a:r>
                <a:rPr lang="en-AU" sz="1800" dirty="0">
                  <a:solidFill>
                    <a:schemeClr val="bg1"/>
                  </a:solidFill>
                  <a:latin typeface="Calibri Light" panose="020F0302020204030204" pitchFamily="34" charset="0"/>
                </a:rPr>
                <a:t>drive.  This will optimise the performance of myAccess. </a:t>
              </a:r>
            </a:p>
            <a:p>
              <a:endParaRPr lang="en-AU" sz="1800" dirty="0">
                <a:solidFill>
                  <a:schemeClr val="bg1"/>
                </a:solidFill>
                <a:latin typeface="Calibri Light" panose="020F0302020204030204" pitchFamily="34" charset="0"/>
              </a:endParaRPr>
            </a:p>
            <a:p>
              <a:r>
                <a:rPr lang="en-AU" sz="1800" dirty="0">
                  <a:solidFill>
                    <a:schemeClr val="bg1"/>
                  </a:solidFill>
                  <a:latin typeface="Calibri Light" panose="020F0302020204030204" pitchFamily="34" charset="0"/>
                </a:rPr>
                <a:t>Save files/datasets to your </a:t>
              </a:r>
              <a:r>
                <a:rPr lang="en-AU" sz="1800" b="1" dirty="0">
                  <a:solidFill>
                    <a:schemeClr val="bg1"/>
                  </a:solidFill>
                  <a:latin typeface="Calibri Light" panose="020F0302020204030204" pitchFamily="34" charset="0"/>
                </a:rPr>
                <a:t>H: </a:t>
              </a:r>
              <a:r>
                <a:rPr lang="en-AU" sz="1800" dirty="0">
                  <a:solidFill>
                    <a:schemeClr val="bg1"/>
                  </a:solidFill>
                  <a:latin typeface="Calibri Light" panose="020F0302020204030204" pitchFamily="34" charset="0"/>
                </a:rPr>
                <a:t>drive whilst on campus – it’ll be quicker.</a:t>
              </a:r>
            </a:p>
            <a:p>
              <a:endParaRPr lang="en-AU" sz="1800" dirty="0">
                <a:solidFill>
                  <a:schemeClr val="bg1"/>
                </a:solidFill>
                <a:latin typeface="+mn-lt"/>
              </a:endParaRPr>
            </a:p>
            <a:p>
              <a:endParaRPr lang="en-AU" sz="24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p>
            <a:p>
              <a:pPr marL="171450" indent="-171450" fontAlgn="b">
                <a:buFont typeface="Courier New" pitchFamily="49" charset="0"/>
                <a:buChar char="o"/>
              </a:pPr>
              <a:endParaRPr lang="en-US" sz="1200" dirty="0">
                <a:solidFill>
                  <a:srgbClr val="000000"/>
                </a:solidFill>
                <a:latin typeface="Arial"/>
              </a:endParaRPr>
            </a:p>
          </p:txBody>
        </p:sp>
      </p:grpSp>
      <p:sp>
        <p:nvSpPr>
          <p:cNvPr id="51" name="TextBox 50">
            <a:extLst>
              <a:ext uri="{FF2B5EF4-FFF2-40B4-BE49-F238E27FC236}">
                <a16:creationId xmlns:a16="http://schemas.microsoft.com/office/drawing/2014/main" id="{674A702A-F3F6-4802-A19C-95C954705AF4}"/>
              </a:ext>
            </a:extLst>
          </p:cNvPr>
          <p:cNvSpPr txBox="1"/>
          <p:nvPr/>
        </p:nvSpPr>
        <p:spPr>
          <a:xfrm>
            <a:off x="-12861" y="4059001"/>
            <a:ext cx="5004726" cy="523220"/>
          </a:xfrm>
          <a:prstGeom prst="rect">
            <a:avLst/>
          </a:prstGeom>
          <a:solidFill>
            <a:srgbClr val="263654"/>
          </a:solidFill>
        </p:spPr>
        <p:txBody>
          <a:bodyPr wrap="square" rtlCol="0">
            <a:spAutoFit/>
          </a:bodyPr>
          <a:lstStyle/>
          <a:p>
            <a:pPr algn="ctr"/>
            <a:r>
              <a:rPr lang="en-AU" sz="1400" dirty="0">
                <a:solidFill>
                  <a:schemeClr val="bg1"/>
                </a:solidFill>
                <a:latin typeface="Calibri" panose="020F0502020204030204" pitchFamily="34" charset="0"/>
              </a:rPr>
              <a:t>Don’t forget to refer to the user guide for you operating system see: www.myAccess.unsw.edu.au/user-guides</a:t>
            </a:r>
          </a:p>
        </p:txBody>
      </p:sp>
    </p:spTree>
    <p:extLst>
      <p:ext uri="{BB962C8B-B14F-4D97-AF65-F5344CB8AC3E}">
        <p14:creationId xmlns:p14="http://schemas.microsoft.com/office/powerpoint/2010/main" val="210570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6C994-793F-4EA5-8BF8-5D6E4AD195BE}"/>
              </a:ext>
            </a:extLst>
          </p:cNvPr>
          <p:cNvSpPr/>
          <p:nvPr/>
        </p:nvSpPr>
        <p:spPr>
          <a:xfrm>
            <a:off x="0" y="-22448"/>
            <a:ext cx="9144000" cy="4803998"/>
          </a:xfrm>
          <a:prstGeom prst="rect">
            <a:avLst/>
          </a:prstGeom>
          <a:solidFill>
            <a:srgbClr val="172949"/>
          </a:solidFill>
          <a:ln>
            <a:solidFill>
              <a:srgbClr val="0E1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latin typeface="Calibri" panose="020F0502020204030204" pitchFamily="34" charset="0"/>
            </a:endParaRPr>
          </a:p>
        </p:txBody>
      </p:sp>
      <p:sp>
        <p:nvSpPr>
          <p:cNvPr id="2" name="Title 1">
            <a:extLst>
              <a:ext uri="{FF2B5EF4-FFF2-40B4-BE49-F238E27FC236}">
                <a16:creationId xmlns:a16="http://schemas.microsoft.com/office/drawing/2014/main" id="{E23993BE-51C1-45D2-8EAD-2E892D4A3A94}"/>
              </a:ext>
            </a:extLst>
          </p:cNvPr>
          <p:cNvSpPr>
            <a:spLocks noGrp="1"/>
          </p:cNvSpPr>
          <p:nvPr>
            <p:ph type="title"/>
          </p:nvPr>
        </p:nvSpPr>
        <p:spPr/>
        <p:txBody>
          <a:bodyPr/>
          <a:lstStyle/>
          <a:p>
            <a:r>
              <a:rPr lang="en-AU" dirty="0">
                <a:solidFill>
                  <a:schemeClr val="bg1"/>
                </a:solidFill>
                <a:latin typeface="Calibri" panose="020F0502020204030204" pitchFamily="34" charset="0"/>
              </a:rPr>
              <a:t>Troubleshooting your Citrix Receiver</a:t>
            </a:r>
          </a:p>
        </p:txBody>
      </p:sp>
      <p:sp>
        <p:nvSpPr>
          <p:cNvPr id="3" name="TextBox 2">
            <a:extLst>
              <a:ext uri="{FF2B5EF4-FFF2-40B4-BE49-F238E27FC236}">
                <a16:creationId xmlns:a16="http://schemas.microsoft.com/office/drawing/2014/main" id="{AB59B164-170C-4792-BFC5-2AE120E713ED}"/>
              </a:ext>
            </a:extLst>
          </p:cNvPr>
          <p:cNvSpPr txBox="1"/>
          <p:nvPr/>
        </p:nvSpPr>
        <p:spPr>
          <a:xfrm>
            <a:off x="468313" y="915566"/>
            <a:ext cx="7488063" cy="1043363"/>
          </a:xfrm>
          <a:prstGeom prst="rect">
            <a:avLst/>
          </a:prstGeom>
        </p:spPr>
        <p:txBody>
          <a:bodyPr wrap="square" rtlCol="0">
            <a:spAutoFit/>
          </a:bodyPr>
          <a:lstStyle/>
          <a:p>
            <a:pPr eaLnBrk="1" fontAlgn="auto" hangingPunct="1">
              <a:spcBef>
                <a:spcPct val="20000"/>
              </a:spcBef>
              <a:spcAft>
                <a:spcPts val="0"/>
              </a:spcAft>
            </a:pPr>
            <a:r>
              <a:rPr lang="en-AU" sz="1600" dirty="0">
                <a:solidFill>
                  <a:schemeClr val="bg1"/>
                </a:solidFill>
                <a:latin typeface="Calibri" panose="020F0502020204030204" pitchFamily="34" charset="0"/>
              </a:rPr>
              <a:t>If for some reason there is an issue with your Citrix Receiver  for example PC and MAC users you aren’t prompted to install the receiver when you logon to myAccess for the first time, clear your cookies and relaunch myAccess. </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AU" sz="115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44" name="Picture 43">
            <a:extLst>
              <a:ext uri="{FF2B5EF4-FFF2-40B4-BE49-F238E27FC236}">
                <a16:creationId xmlns:a16="http://schemas.microsoft.com/office/drawing/2014/main" id="{B6ACCF98-6D2E-437A-BA56-A2D340E5F99A}"/>
              </a:ext>
            </a:extLst>
          </p:cNvPr>
          <p:cNvPicPr>
            <a:picLocks noChangeAspect="1"/>
          </p:cNvPicPr>
          <p:nvPr/>
        </p:nvPicPr>
        <p:blipFill rotWithShape="1">
          <a:blip r:embed="rId2"/>
          <a:srcRect l="15552" t="9311" r="21514" b="27537"/>
          <a:stretch/>
        </p:blipFill>
        <p:spPr>
          <a:xfrm>
            <a:off x="487785" y="1975113"/>
            <a:ext cx="4931435" cy="2684869"/>
          </a:xfrm>
          <a:prstGeom prst="rect">
            <a:avLst/>
          </a:prstGeom>
        </p:spPr>
      </p:pic>
      <p:pic>
        <p:nvPicPr>
          <p:cNvPr id="52" name="Picture 51">
            <a:extLst>
              <a:ext uri="{FF2B5EF4-FFF2-40B4-BE49-F238E27FC236}">
                <a16:creationId xmlns:a16="http://schemas.microsoft.com/office/drawing/2014/main" id="{F6D6FE13-C632-4B13-A4EE-B07D485D7344}"/>
              </a:ext>
            </a:extLst>
          </p:cNvPr>
          <p:cNvPicPr/>
          <p:nvPr/>
        </p:nvPicPr>
        <p:blipFill>
          <a:blip r:embed="rId3">
            <a:extLst>
              <a:ext uri="{28A0092B-C50C-407E-A947-70E740481C1C}">
                <a14:useLocalDpi xmlns:a14="http://schemas.microsoft.com/office/drawing/2010/main" val="0"/>
              </a:ext>
            </a:extLst>
          </a:blip>
          <a:stretch>
            <a:fillRect/>
          </a:stretch>
        </p:blipFill>
        <p:spPr>
          <a:xfrm>
            <a:off x="1835696" y="1883461"/>
            <a:ext cx="4000500" cy="1419225"/>
          </a:xfrm>
          <a:prstGeom prst="rect">
            <a:avLst/>
          </a:prstGeom>
        </p:spPr>
      </p:pic>
      <p:sp>
        <p:nvSpPr>
          <p:cNvPr id="53" name="TextBox 52">
            <a:extLst>
              <a:ext uri="{FF2B5EF4-FFF2-40B4-BE49-F238E27FC236}">
                <a16:creationId xmlns:a16="http://schemas.microsoft.com/office/drawing/2014/main" id="{CD5D599A-F408-470B-8AD9-83093EACF099}"/>
              </a:ext>
            </a:extLst>
          </p:cNvPr>
          <p:cNvSpPr txBox="1"/>
          <p:nvPr/>
        </p:nvSpPr>
        <p:spPr>
          <a:xfrm>
            <a:off x="5979865" y="1853146"/>
            <a:ext cx="2718048" cy="1323439"/>
          </a:xfrm>
          <a:prstGeom prst="rect">
            <a:avLst/>
          </a:prstGeom>
          <a:noFill/>
        </p:spPr>
        <p:txBody>
          <a:bodyPr wrap="square">
            <a:spAutoFit/>
          </a:bodyPr>
          <a:lstStyle/>
          <a:p>
            <a:pPr>
              <a:defRPr/>
            </a:pPr>
            <a:r>
              <a:rPr lang="en-AU" sz="1600" b="1" dirty="0">
                <a:solidFill>
                  <a:schemeClr val="bg1"/>
                </a:solidFill>
                <a:latin typeface="Calibri" panose="020F0502020204030204" pitchFamily="34" charset="0"/>
              </a:rPr>
              <a:t>TIP: </a:t>
            </a:r>
            <a:r>
              <a:rPr lang="en-AU" sz="1600" dirty="0">
                <a:solidFill>
                  <a:schemeClr val="bg1"/>
                </a:solidFill>
                <a:latin typeface="Calibri" panose="020F0502020204030204" pitchFamily="34" charset="0"/>
              </a:rPr>
              <a:t>when installing the receiver click on the ‘Open URL Citrix Receiver’ button </a:t>
            </a:r>
            <a:r>
              <a:rPr lang="en-AU" sz="1600" b="1" u="sng" dirty="0">
                <a:solidFill>
                  <a:schemeClr val="bg1"/>
                </a:solidFill>
                <a:latin typeface="Calibri" panose="020F0502020204030204" pitchFamily="34" charset="0"/>
              </a:rPr>
              <a:t>not</a:t>
            </a:r>
            <a:r>
              <a:rPr lang="en-AU" sz="1600" dirty="0">
                <a:solidFill>
                  <a:schemeClr val="bg1"/>
                </a:solidFill>
                <a:latin typeface="Calibri" panose="020F0502020204030204" pitchFamily="34" charset="0"/>
              </a:rPr>
              <a:t> the blue ‘Don’t open’ button. </a:t>
            </a:r>
          </a:p>
        </p:txBody>
      </p:sp>
    </p:spTree>
    <p:extLst>
      <p:ext uri="{BB962C8B-B14F-4D97-AF65-F5344CB8AC3E}">
        <p14:creationId xmlns:p14="http://schemas.microsoft.com/office/powerpoint/2010/main" val="51806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7E853E-D07E-43AF-BBF5-5FE44E8FEE4B}"/>
              </a:ext>
            </a:extLst>
          </p:cNvPr>
          <p:cNvSpPr/>
          <p:nvPr/>
        </p:nvSpPr>
        <p:spPr>
          <a:xfrm>
            <a:off x="0" y="0"/>
            <a:ext cx="9144000" cy="4803998"/>
          </a:xfrm>
          <a:prstGeom prst="rect">
            <a:avLst/>
          </a:prstGeom>
          <a:solidFill>
            <a:srgbClr val="172949"/>
          </a:solidFill>
          <a:ln>
            <a:solidFill>
              <a:srgbClr val="0E1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2" name="Title 1">
            <a:extLst>
              <a:ext uri="{FF2B5EF4-FFF2-40B4-BE49-F238E27FC236}">
                <a16:creationId xmlns:a16="http://schemas.microsoft.com/office/drawing/2014/main" id="{714224DD-29FB-4F39-A0CC-4B4037D03B8A}"/>
              </a:ext>
            </a:extLst>
          </p:cNvPr>
          <p:cNvSpPr>
            <a:spLocks noGrp="1"/>
          </p:cNvSpPr>
          <p:nvPr>
            <p:ph type="title"/>
          </p:nvPr>
        </p:nvSpPr>
        <p:spPr>
          <a:xfrm>
            <a:off x="468313" y="361950"/>
            <a:ext cx="8229600" cy="492443"/>
          </a:xfrm>
        </p:spPr>
        <p:txBody>
          <a:bodyPr/>
          <a:lstStyle/>
          <a:p>
            <a:r>
              <a:rPr lang="en-AU" sz="3200" dirty="0">
                <a:solidFill>
                  <a:schemeClr val="bg1"/>
                </a:solidFill>
                <a:latin typeface="Calibri" panose="020F0502020204030204" pitchFamily="34" charset="0"/>
              </a:rPr>
              <a:t>Tips</a:t>
            </a:r>
          </a:p>
        </p:txBody>
      </p:sp>
      <p:sp>
        <p:nvSpPr>
          <p:cNvPr id="3" name="Text Placeholder 2">
            <a:extLst>
              <a:ext uri="{FF2B5EF4-FFF2-40B4-BE49-F238E27FC236}">
                <a16:creationId xmlns:a16="http://schemas.microsoft.com/office/drawing/2014/main" id="{4B5B1EE9-FEF3-49DB-9BBB-0A6309ECEB79}"/>
              </a:ext>
            </a:extLst>
          </p:cNvPr>
          <p:cNvSpPr>
            <a:spLocks noGrp="1"/>
          </p:cNvSpPr>
          <p:nvPr>
            <p:ph type="body" idx="10"/>
          </p:nvPr>
        </p:nvSpPr>
        <p:spPr/>
        <p:txBody>
          <a:bodyPr/>
          <a:lstStyle/>
          <a:p>
            <a:pPr>
              <a:lnSpc>
                <a:spcPct val="100000"/>
              </a:lnSpc>
              <a:buFont typeface="Arial" panose="020B0604020202020204" pitchFamily="34" charset="0"/>
              <a:buChar char="•"/>
            </a:pPr>
            <a:endParaRPr lang="en-AU" dirty="0">
              <a:solidFill>
                <a:schemeClr val="bg1"/>
              </a:solidFill>
              <a:latin typeface="Calibri" panose="020F0502020204030204" pitchFamily="34" charset="0"/>
            </a:endParaRPr>
          </a:p>
          <a:p>
            <a:pPr>
              <a:lnSpc>
                <a:spcPct val="100000"/>
              </a:lnSpc>
              <a:buFont typeface="Arial" panose="020B0604020202020204" pitchFamily="34" charset="0"/>
              <a:buChar char="•"/>
            </a:pPr>
            <a:r>
              <a:rPr lang="en-AU" dirty="0">
                <a:solidFill>
                  <a:schemeClr val="bg1"/>
                </a:solidFill>
                <a:latin typeface="Calibri" panose="020F0502020204030204" pitchFamily="34" charset="0"/>
              </a:rPr>
              <a:t>There are more than 90 applications available on myAccess. Access to some of these apps is restricted based on course enrolment.  Logon to see which applications you can access!</a:t>
            </a:r>
          </a:p>
          <a:p>
            <a:pPr>
              <a:lnSpc>
                <a:spcPct val="100000"/>
              </a:lnSpc>
              <a:buFont typeface="Arial" panose="020B0604020202020204" pitchFamily="34" charset="0"/>
              <a:buChar char="•"/>
            </a:pPr>
            <a:r>
              <a:rPr lang="en-AU" dirty="0">
                <a:solidFill>
                  <a:schemeClr val="bg1"/>
                </a:solidFill>
                <a:latin typeface="Calibri" panose="020F0502020204030204" pitchFamily="34" charset="0"/>
              </a:rPr>
              <a:t>myAccess applications must not be used for commercial or revenue generating activities, or to facilitate research.</a:t>
            </a:r>
          </a:p>
          <a:p>
            <a:pPr>
              <a:lnSpc>
                <a:spcPct val="100000"/>
              </a:lnSpc>
              <a:buFont typeface="Arial" panose="020B0604020202020204" pitchFamily="34" charset="0"/>
              <a:buChar char="•"/>
            </a:pPr>
            <a:r>
              <a:rPr lang="en-AU" dirty="0">
                <a:solidFill>
                  <a:schemeClr val="bg1"/>
                </a:solidFill>
                <a:latin typeface="Calibri" panose="020F0502020204030204" pitchFamily="34" charset="0"/>
              </a:rPr>
              <a:t>You cannot access, manage or transmit any data that is classified as ‘Sensitive’ or ‘Highly Sensitive’ in myAccess (see </a:t>
            </a:r>
            <a:r>
              <a:rPr lang="en-AU" dirty="0">
                <a:solidFill>
                  <a:schemeClr val="bg1"/>
                </a:solidFill>
                <a:latin typeface="Calibri" panose="020F0502020204030204" pitchFamily="34" charset="0"/>
                <a:hlinkClick r:id="rId2"/>
              </a:rPr>
              <a:t>UNSW Data Classification Standard </a:t>
            </a:r>
            <a:r>
              <a:rPr lang="en-AU" dirty="0">
                <a:solidFill>
                  <a:schemeClr val="bg1"/>
                </a:solidFill>
                <a:latin typeface="Calibri" panose="020F0502020204030204" pitchFamily="34" charset="0"/>
              </a:rPr>
              <a:t>for more information).</a:t>
            </a:r>
          </a:p>
          <a:p>
            <a:endParaRPr lang="en-AU" dirty="0"/>
          </a:p>
        </p:txBody>
      </p:sp>
    </p:spTree>
    <p:extLst>
      <p:ext uri="{BB962C8B-B14F-4D97-AF65-F5344CB8AC3E}">
        <p14:creationId xmlns:p14="http://schemas.microsoft.com/office/powerpoint/2010/main" val="240288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95E5BA-175A-4AF1-A152-45FAB6AC52DD}"/>
              </a:ext>
            </a:extLst>
          </p:cNvPr>
          <p:cNvSpPr/>
          <p:nvPr/>
        </p:nvSpPr>
        <p:spPr>
          <a:xfrm>
            <a:off x="0" y="0"/>
            <a:ext cx="9144000" cy="4803998"/>
          </a:xfrm>
          <a:prstGeom prst="rect">
            <a:avLst/>
          </a:prstGeom>
          <a:solidFill>
            <a:srgbClr val="172949"/>
          </a:solidFill>
          <a:ln>
            <a:solidFill>
              <a:srgbClr val="0E1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2" name="Title 1">
            <a:extLst>
              <a:ext uri="{FF2B5EF4-FFF2-40B4-BE49-F238E27FC236}">
                <a16:creationId xmlns:a16="http://schemas.microsoft.com/office/drawing/2014/main" id="{0B5D2DF3-79D8-4A02-89B8-A3B520A38CD6}"/>
              </a:ext>
            </a:extLst>
          </p:cNvPr>
          <p:cNvSpPr>
            <a:spLocks noGrp="1"/>
          </p:cNvSpPr>
          <p:nvPr>
            <p:ph type="title"/>
          </p:nvPr>
        </p:nvSpPr>
        <p:spPr>
          <a:xfrm>
            <a:off x="468313" y="361950"/>
            <a:ext cx="8229600" cy="492443"/>
          </a:xfrm>
        </p:spPr>
        <p:txBody>
          <a:bodyPr/>
          <a:lstStyle/>
          <a:p>
            <a:r>
              <a:rPr lang="en-AU" sz="3200" dirty="0">
                <a:solidFill>
                  <a:schemeClr val="bg1"/>
                </a:solidFill>
                <a:latin typeface="Calibri" panose="020F0502020204030204" pitchFamily="34" charset="0"/>
              </a:rPr>
              <a:t>Where can I go for help? </a:t>
            </a:r>
          </a:p>
        </p:txBody>
      </p:sp>
      <p:sp>
        <p:nvSpPr>
          <p:cNvPr id="3" name="Text Placeholder 2">
            <a:extLst>
              <a:ext uri="{FF2B5EF4-FFF2-40B4-BE49-F238E27FC236}">
                <a16:creationId xmlns:a16="http://schemas.microsoft.com/office/drawing/2014/main" id="{EC390E80-3391-435A-AE51-7D8F01526EBC}"/>
              </a:ext>
            </a:extLst>
          </p:cNvPr>
          <p:cNvSpPr>
            <a:spLocks noGrp="1"/>
          </p:cNvSpPr>
          <p:nvPr>
            <p:ph type="body" idx="10"/>
          </p:nvPr>
        </p:nvSpPr>
        <p:spPr>
          <a:xfrm>
            <a:off x="3663843" y="1941407"/>
            <a:ext cx="5034070" cy="2303958"/>
          </a:xfrm>
        </p:spPr>
        <p:txBody>
          <a:bodyPr/>
          <a:lstStyle/>
          <a:p>
            <a:pPr algn="ctr">
              <a:spcAft>
                <a:spcPts val="600"/>
              </a:spcAft>
            </a:pPr>
            <a:r>
              <a:rPr lang="en-US" dirty="0">
                <a:solidFill>
                  <a:schemeClr val="bg1"/>
                </a:solidFill>
              </a:rPr>
              <a:t>If you have any questions or issues please contact the IT Service Centre on </a:t>
            </a:r>
            <a:r>
              <a:rPr lang="en-US" dirty="0">
                <a:solidFill>
                  <a:schemeClr val="bg1"/>
                </a:solidFill>
                <a:hlinkClick r:id="rId2"/>
              </a:rPr>
              <a:t>itservicecentre@unsw.edu.au </a:t>
            </a:r>
            <a:r>
              <a:rPr lang="en-US" dirty="0">
                <a:solidFill>
                  <a:schemeClr val="bg1"/>
                </a:solidFill>
              </a:rPr>
              <a:t> or (02) 9385 1333. You can also bring your device to  one of the IT Assistance Counters.  </a:t>
            </a:r>
          </a:p>
          <a:p>
            <a:pPr algn="ctr">
              <a:spcAft>
                <a:spcPts val="600"/>
              </a:spcAft>
            </a:pPr>
            <a:endParaRPr lang="en-AU" dirty="0"/>
          </a:p>
        </p:txBody>
      </p:sp>
      <p:pic>
        <p:nvPicPr>
          <p:cNvPr id="5" name="Picture 4">
            <a:extLst>
              <a:ext uri="{FF2B5EF4-FFF2-40B4-BE49-F238E27FC236}">
                <a16:creationId xmlns:a16="http://schemas.microsoft.com/office/drawing/2014/main" id="{E33477B8-0A7C-4B27-9C29-4B6A97E76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090" y="1493341"/>
            <a:ext cx="2548227" cy="2344369"/>
          </a:xfrm>
          <a:prstGeom prst="rect">
            <a:avLst/>
          </a:prstGeom>
        </p:spPr>
      </p:pic>
    </p:spTree>
    <p:extLst>
      <p:ext uri="{BB962C8B-B14F-4D97-AF65-F5344CB8AC3E}">
        <p14:creationId xmlns:p14="http://schemas.microsoft.com/office/powerpoint/2010/main" val="3320504042"/>
      </p:ext>
    </p:extLst>
  </p:cSld>
  <p:clrMapOvr>
    <a:masterClrMapping/>
  </p:clrMapOvr>
</p:sld>
</file>

<file path=ppt/theme/theme1.xml><?xml version="1.0" encoding="utf-8"?>
<a:theme xmlns:a="http://schemas.openxmlformats.org/drawingml/2006/main" name="ASB_Template-16x9">
  <a:themeElements>
    <a:clrScheme name="AGSM">
      <a:dk1>
        <a:srgbClr val="404040"/>
      </a:dk1>
      <a:lt1>
        <a:sysClr val="window" lastClr="FFFFFF"/>
      </a:lt1>
      <a:dk2>
        <a:srgbClr val="063E8D"/>
      </a:dk2>
      <a:lt2>
        <a:srgbClr val="CCCCCC"/>
      </a:lt2>
      <a:accent1>
        <a:srgbClr val="063E8D"/>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extLst>
    <a:ext uri="{05A4C25C-085E-4340-85A3-A5531E510DB2}">
      <thm15:themeFamily xmlns:thm15="http://schemas.microsoft.com/office/thememl/2012/main" name="16x9_Sydney" id="{54D78BD2-8527-1943-80EB-79D9141D26BA}" vid="{551CDBDA-11FA-C340-B96D-713A0FA030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Resource Document" ma:contentTypeID="0x01010008768CDC8BD8F24E88688A23E1BBFFD40083F9DB452809BE4E9E961773873B9725" ma:contentTypeVersion="12" ma:contentTypeDescription="" ma:contentTypeScope="" ma:versionID="ccf7c8939642961021bbb5e2375da5c4">
  <xsd:schema xmlns:xsd="http://www.w3.org/2001/XMLSchema" xmlns:xs="http://www.w3.org/2001/XMLSchema" xmlns:p="http://schemas.microsoft.com/office/2006/metadata/properties" xmlns:ns2="e2a6d7fd-cfb8-4aa2-8f9d-00d20bdc3a83" xmlns:ns4="78237fa5-fae7-4a08-ad29-c8feb430a382" targetNamespace="http://schemas.microsoft.com/office/2006/metadata/properties" ma:root="true" ma:fieldsID="7ba22b555d239708a9679c6b61f18d10" ns2:_="" ns4:_="">
    <xsd:import namespace="e2a6d7fd-cfb8-4aa2-8f9d-00d20bdc3a83"/>
    <xsd:import namespace="78237fa5-fae7-4a08-ad29-c8feb430a382"/>
    <xsd:element name="properties">
      <xsd:complexType>
        <xsd:sequence>
          <xsd:element name="documentManagement">
            <xsd:complexType>
              <xsd:all>
                <xsd:element ref="ns2:TaxCatchAll" minOccurs="0"/>
                <xsd:element ref="ns2:TaxCatchAllLabel" minOccurs="0"/>
                <xsd:element ref="ns4:UnswBus_ResourceType"/>
                <xsd:element ref="ns4:UnswBus_Description" minOccurs="0"/>
                <xsd:element ref="ns2:l106d6d0667840b48999320499b4dd29" minOccurs="0"/>
                <xsd:element ref="ns2:cfdce602ab9848b4bf80c62eae0cddb3" minOccurs="0"/>
                <xsd:element ref="ns2:i7e4caf4883549738b3fce866cf588f7"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6d7fd-cfb8-4aa2-8f9d-00d20bdc3a8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2cec8c26-97b4-48cb-a8fc-0ef68138d153}" ma:internalName="TaxCatchAll" ma:showField="CatchAllData" ma:web="e2a6d7fd-cfb8-4aa2-8f9d-00d20bdc3a8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2cec8c26-97b4-48cb-a8fc-0ef68138d153}" ma:internalName="TaxCatchAllLabel" ma:readOnly="true" ma:showField="CatchAllDataLabel" ma:web="e2a6d7fd-cfb8-4aa2-8f9d-00d20bdc3a83">
      <xsd:complexType>
        <xsd:complexContent>
          <xsd:extension base="dms:MultiChoiceLookup">
            <xsd:sequence>
              <xsd:element name="Value" type="dms:Lookup" maxOccurs="unbounded" minOccurs="0" nillable="true"/>
            </xsd:sequence>
          </xsd:extension>
        </xsd:complexContent>
      </xsd:complexType>
    </xsd:element>
    <xsd:element name="l106d6d0667840b48999320499b4dd29" ma:index="15" nillable="true" ma:taxonomy="true" ma:internalName="l106d6d0667840b48999320499b4dd29" ma:taxonomyFieldName="UnswBus_EnterpriseKeywords" ma:displayName="Enterprise Keywords" ma:default="" ma:fieldId="{5106d6d0-6678-40b4-8999-320499b4dd29}" ma:taxonomyMulti="true" ma:sspId="2b026aac-6b52-4d7e-a64d-f3ee90946f56" ma:termSetId="6b154277-0339-4047-8b7c-9c64337183f8" ma:anchorId="00000000-0000-0000-0000-000000000000" ma:open="false" ma:isKeyword="false">
      <xsd:complexType>
        <xsd:sequence>
          <xsd:element ref="pc:Terms" minOccurs="0" maxOccurs="1"/>
        </xsd:sequence>
      </xsd:complexType>
    </xsd:element>
    <xsd:element name="cfdce602ab9848b4bf80c62eae0cddb3" ma:index="16" nillable="true" ma:taxonomy="true" ma:internalName="cfdce602ab9848b4bf80c62eae0cddb3" ma:taxonomyFieldName="UnswBus_SchoolUnit" ma:displayName="School or Unit" ma:default="" ma:fieldId="{cfdce602-ab98-48b4-bf80-c62eae0cddb3}" ma:sspId="2b026aac-6b52-4d7e-a64d-f3ee90946f56" ma:termSetId="99342006-19d9-4d76-ae6d-6a49808a1b3d" ma:anchorId="00000000-0000-0000-0000-000000000000" ma:open="false" ma:isKeyword="false">
      <xsd:complexType>
        <xsd:sequence>
          <xsd:element ref="pc:Terms" minOccurs="0" maxOccurs="1"/>
        </xsd:sequence>
      </xsd:complexType>
    </xsd:element>
    <xsd:element name="i7e4caf4883549738b3fce866cf588f7" ma:index="17" ma:taxonomy="true" ma:internalName="i7e4caf4883549738b3fce866cf588f7" ma:taxonomyFieldName="UnswBus_ResourceCategory" ma:displayName="Resource Category" ma:default="" ma:fieldId="{27e4caf4-8835-4973-8b3f-ce866cf588f7}" ma:taxonomyMulti="true" ma:sspId="2b026aac-6b52-4d7e-a64d-f3ee90946f56" ma:termSetId="59e748ed-3424-4b0f-8a51-22a7215e5980" ma:anchorId="00000000-0000-0000-0000-000000000000" ma:open="false" ma:isKeyword="false">
      <xsd:complexType>
        <xsd:sequence>
          <xsd:element ref="pc:Terms" minOccurs="0" maxOccurs="1"/>
        </xsd:sequence>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37fa5-fae7-4a08-ad29-c8feb430a382" elementFormDefault="qualified">
    <xsd:import namespace="http://schemas.microsoft.com/office/2006/documentManagement/types"/>
    <xsd:import namespace="http://schemas.microsoft.com/office/infopath/2007/PartnerControls"/>
    <xsd:element name="UnswBus_ResourceType" ma:index="11" ma:displayName="Resource Type" ma:default="Brochure" ma:format="Dropdown" ma:internalName="UnswBus_ResourceType" ma:readOnly="false">
      <xsd:simpleType>
        <xsd:restriction base="dms:Choice">
          <xsd:enumeration value="Brochure"/>
          <xsd:enumeration value="Form"/>
          <xsd:enumeration value="Guidelines"/>
          <xsd:enumeration value="Manuals"/>
          <xsd:enumeration value="Minutes"/>
          <xsd:enumeration value="Newsletter"/>
          <xsd:enumeration value="Policy"/>
          <xsd:enumeration value="Procedure"/>
          <xsd:enumeration value="Protocol"/>
          <xsd:enumeration value="Reference"/>
          <xsd:enumeration value="Report"/>
          <xsd:enumeration value="Template"/>
        </xsd:restriction>
      </xsd:simpleType>
    </xsd:element>
    <xsd:element name="UnswBus_Description" ma:index="13" nillable="true" ma:displayName="Description" ma:internalName="UnswBus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A0D1B9-3404-4CAC-86F4-4FD26645EC81}">
  <ds:schemaRefs>
    <ds:schemaRef ds:uri="http://schemas.microsoft.com/office/2006/metadata/longProperties"/>
  </ds:schemaRefs>
</ds:datastoreItem>
</file>

<file path=customXml/itemProps2.xml><?xml version="1.0" encoding="utf-8"?>
<ds:datastoreItem xmlns:ds="http://schemas.openxmlformats.org/officeDocument/2006/customXml" ds:itemID="{8EB60381-1930-460B-A2CB-690C9D447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6d7fd-cfb8-4aa2-8f9d-00d20bdc3a83"/>
    <ds:schemaRef ds:uri="78237fa5-fae7-4a08-ad29-c8feb430a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UNSW_PowerPoint_16x9_widescreen (1)</Template>
  <TotalTime>1352</TotalTime>
  <Words>370</Words>
  <Application>Microsoft Office PowerPoint</Application>
  <PresentationFormat>On-screen Show (16:9)</PresentationFormat>
  <Paragraphs>34</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MS PGothic</vt:lpstr>
      <vt:lpstr>Arial</vt:lpstr>
      <vt:lpstr>Calibri</vt:lpstr>
      <vt:lpstr>Calibri Light</vt:lpstr>
      <vt:lpstr>Courier New</vt:lpstr>
      <vt:lpstr>Lucida Grande</vt:lpstr>
      <vt:lpstr>Sommet</vt:lpstr>
      <vt:lpstr>Wingdings</vt:lpstr>
      <vt:lpstr>ヒラギノ角ゴ Pro W3</vt:lpstr>
      <vt:lpstr>ASB_Template-16x9</vt:lpstr>
      <vt:lpstr>PowerPoint Presentation</vt:lpstr>
      <vt:lpstr>PowerPoint Presentation</vt:lpstr>
      <vt:lpstr>Getting started with myAccess</vt:lpstr>
      <vt:lpstr>Troubleshooting your Citrix Receiver</vt:lpstr>
      <vt:lpstr>Tips</vt:lpstr>
      <vt:lpstr>Where can I go for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Yuan</dc:creator>
  <cp:lastModifiedBy>Anne Tomes</cp:lastModifiedBy>
  <cp:revision>13</cp:revision>
  <cp:lastPrinted>2017-01-17T00:36:56Z</cp:lastPrinted>
  <dcterms:created xsi:type="dcterms:W3CDTF">2017-11-20T02:38:28Z</dcterms:created>
  <dcterms:modified xsi:type="dcterms:W3CDTF">2018-01-30T22:19:37Z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SBDocumentType">
    <vt:lpwstr>16</vt:lpwstr>
  </property>
  <property fmtid="{D5CDD505-2E9C-101B-9397-08002B2CF9AE}" pid="3" name="Order">
    <vt:lpwstr>6600.00000000000</vt:lpwstr>
  </property>
  <property fmtid="{D5CDD505-2E9C-101B-9397-08002B2CF9AE}" pid="4" name="Category">
    <vt:lpwstr>AGSM</vt:lpwstr>
  </property>
  <property fmtid="{D5CDD505-2E9C-101B-9397-08002B2CF9AE}" pid="5" name="ASBDepartment">
    <vt:lpwstr>8</vt:lpwstr>
  </property>
  <property fmtid="{D5CDD505-2E9C-101B-9397-08002B2CF9AE}" pid="6" name="ASBUpdatedDate">
    <vt:lpwstr>2015-09-08T00:00:00Z</vt:lpwstr>
  </property>
  <property fmtid="{D5CDD505-2E9C-101B-9397-08002B2CF9AE}" pid="7" name="ASBProgram">
    <vt:lpwstr>5</vt:lpwstr>
  </property>
  <property fmtid="{D5CDD505-2E9C-101B-9397-08002B2CF9AE}" pid="8" name="Format">
    <vt:lpwstr>PowerPoint</vt:lpwstr>
  </property>
  <property fmtid="{D5CDD505-2E9C-101B-9397-08002B2CF9AE}" pid="9" name="UnswBus_ResourceCategory">
    <vt:lpwstr>78;#AGSM|e641e8a1-99e5-404f-bd7c-35803f4d985d</vt:lpwstr>
  </property>
  <property fmtid="{D5CDD505-2E9C-101B-9397-08002B2CF9AE}" pid="10" name="UnswBus_ResourceType">
    <vt:lpwstr>Template</vt:lpwstr>
  </property>
  <property fmtid="{D5CDD505-2E9C-101B-9397-08002B2CF9AE}" pid="11" name="i7e4caf4883549738b3fce866cf588f7">
    <vt:lpwstr>AGSM|e641e8a1-99e5-404f-bd7c-35803f4d985d</vt:lpwstr>
  </property>
  <property fmtid="{D5CDD505-2E9C-101B-9397-08002B2CF9AE}" pid="12" name="TaxCatchAll">
    <vt:lpwstr>78;#AGSM|e641e8a1-99e5-404f-bd7c-35803f4d985d</vt:lpwstr>
  </property>
  <property fmtid="{D5CDD505-2E9C-101B-9397-08002B2CF9AE}" pid="13" name="l106d6d0667840b48999320499b4dd29">
    <vt:lpwstr/>
  </property>
  <property fmtid="{D5CDD505-2E9C-101B-9397-08002B2CF9AE}" pid="14" name="UnswBus_EnterpriseKeywords">
    <vt:lpwstr/>
  </property>
  <property fmtid="{D5CDD505-2E9C-101B-9397-08002B2CF9AE}" pid="15" name="cfdce602ab9848b4bf80c62eae0cddb3">
    <vt:lpwstr/>
  </property>
  <property fmtid="{D5CDD505-2E9C-101B-9397-08002B2CF9AE}" pid="16" name="UnswBus_SchoolUnit">
    <vt:lpwstr/>
  </property>
  <property fmtid="{D5CDD505-2E9C-101B-9397-08002B2CF9AE}" pid="17" name="UnswBus_Description">
    <vt:lpwstr>Branded templates produced by the UNSW Business School Marketing team</vt:lpwstr>
  </property>
</Properties>
</file>